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77" r:id="rId4"/>
    <p:sldId id="275" r:id="rId5"/>
    <p:sldId id="258" r:id="rId6"/>
    <p:sldId id="278" r:id="rId7"/>
    <p:sldId id="260" r:id="rId8"/>
    <p:sldId id="261" r:id="rId9"/>
    <p:sldId id="262" r:id="rId10"/>
    <p:sldId id="272" r:id="rId11"/>
    <p:sldId id="274" r:id="rId12"/>
    <p:sldId id="259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3051E"/>
    <a:srgbClr val="F1FD55"/>
    <a:srgbClr val="F9FEB8"/>
    <a:srgbClr val="FF7C80"/>
    <a:srgbClr val="F1FD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A6F1947-2A45-4EDB-8551-71FABAA002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39610463-7FA5-4B4F-9347-FF34B47271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8462AF2-A51C-48AB-9EB5-918A33F32A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123BA-844B-4528-A00F-FC094D107145}" type="datetimeFigureOut">
              <a:rPr kumimoji="1" lang="ja-JP" altLang="en-US" smtClean="0"/>
              <a:t>2021/10/4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AD4765C-025F-47A9-BE4B-E3E8067C6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FB048E8-60B8-4474-B2EF-29F320217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28AE-7EDD-4E05-ABB7-52AEE6DD7D8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963302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ED198F7-8A92-4285-9245-EC4E8C6F0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A464C0A0-755D-49ED-8ADC-7A80CE8106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358C001-5BE0-4294-80B5-C34C47AD0B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123BA-844B-4528-A00F-FC094D107145}" type="datetimeFigureOut">
              <a:rPr kumimoji="1" lang="ja-JP" altLang="en-US" smtClean="0"/>
              <a:t>2021/10/4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B8E12DE-20B7-453D-B6B7-F943AC5ED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4A58F61-5424-4C32-8920-B65400708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28AE-7EDD-4E05-ABB7-52AEE6DD7D8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384822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70CBBBE2-CE66-4351-9F79-AAFDAA701E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8B8543C5-A30A-4375-996E-7AA120ADD5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25FE8C9-B5F7-4838-9FA3-7CD01950B4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123BA-844B-4528-A00F-FC094D107145}" type="datetimeFigureOut">
              <a:rPr kumimoji="1" lang="ja-JP" altLang="en-US" smtClean="0"/>
              <a:t>2021/10/4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173655A-44FD-4F85-8F01-E4D64011E9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B8C209A-B662-4444-9B4F-8E9752942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28AE-7EDD-4E05-ABB7-52AEE6DD7D8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503569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B74BBE2-2999-4CD7-81B4-5051FEF77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1458A0D-496E-4D42-854A-62A8B3B194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8121AB2-E39F-4B48-BFD0-58B163DD3A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123BA-844B-4528-A00F-FC094D107145}" type="datetimeFigureOut">
              <a:rPr kumimoji="1" lang="ja-JP" altLang="en-US" smtClean="0"/>
              <a:t>2021/10/4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BB0ECEF-E08C-41D7-98D2-095A5D87F1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908FD98-0FF1-443E-AD58-D81108173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28AE-7EDD-4E05-ABB7-52AEE6DD7D8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85554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D180EBC-4940-499F-BAA7-E65B54CA8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394FEC8C-82A8-4AE7-9D30-81F7659106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16949D2-1B44-41FF-8381-D1D32805DF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123BA-844B-4528-A00F-FC094D107145}" type="datetimeFigureOut">
              <a:rPr kumimoji="1" lang="ja-JP" altLang="en-US" smtClean="0"/>
              <a:t>2021/10/4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1F565F1-F58C-4069-849F-7C01F6AEE9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2D02D02-BD79-40DE-8639-DBA3DC573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28AE-7EDD-4E05-ABB7-52AEE6DD7D8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416875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B5593B7-FE94-4A84-A58A-5129EE7BE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3F43218-8A00-4535-A388-FD30E89D90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E88E783A-979A-4AF7-A1ED-E339801E23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8F404528-E416-4EF6-A08F-CEC0AF2810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123BA-844B-4528-A00F-FC094D107145}" type="datetimeFigureOut">
              <a:rPr kumimoji="1" lang="ja-JP" altLang="en-US" smtClean="0"/>
              <a:t>2021/10/4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FA57CF5C-BA3D-47B7-96D0-E0ECAE1F6D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27739411-3941-47EA-B770-BD3AF11B6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28AE-7EDD-4E05-ABB7-52AEE6DD7D8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583213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069C488-D1FC-41F9-A619-A2C071507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C7561322-9A32-4650-B0A0-B4446E332D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349F801F-F72F-484B-B963-DA08BC02A9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1F7CF62A-1259-4576-A3A4-1680A8ED59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E3BD796D-9B57-4159-AB51-4DEC3B35C6A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2A12DCD2-933D-4D85-B1E9-4B93B2C26E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123BA-844B-4528-A00F-FC094D107145}" type="datetimeFigureOut">
              <a:rPr kumimoji="1" lang="ja-JP" altLang="en-US" smtClean="0"/>
              <a:t>2021/10/4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72CBDA5B-B4F2-4DD2-8536-608DF047A2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F079EB19-FC40-4290-906B-248C4F1839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28AE-7EDD-4E05-ABB7-52AEE6DD7D8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946410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013CACD-71E9-426C-B530-A886526029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1DD8F7A1-85EA-4FDB-9826-5712D24892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123BA-844B-4528-A00F-FC094D107145}" type="datetimeFigureOut">
              <a:rPr kumimoji="1" lang="ja-JP" altLang="en-US" smtClean="0"/>
              <a:t>2021/10/4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146562FD-B41F-4273-8B79-C7D654043B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4DC1564A-8271-4232-80EE-1B07E5F503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28AE-7EDD-4E05-ABB7-52AEE6DD7D8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254257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50ADBC25-7F7E-46FE-8C3C-1086F1F9E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123BA-844B-4528-A00F-FC094D107145}" type="datetimeFigureOut">
              <a:rPr kumimoji="1" lang="ja-JP" altLang="en-US" smtClean="0"/>
              <a:t>2021/10/4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6B4DC337-7494-4CA5-8DD4-967DB03130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23C84FD-80FB-4969-926A-1DD55FB322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28AE-7EDD-4E05-ABB7-52AEE6DD7D8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183689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2C7ADFD-D3EB-4710-8798-9DA838827C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169F1CC-1D97-4F23-A9B5-3C6532FD91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0641BB55-7FDE-44D5-A103-C23392A812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7319A614-F1AC-4612-8EA4-54EF025101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123BA-844B-4528-A00F-FC094D107145}" type="datetimeFigureOut">
              <a:rPr kumimoji="1" lang="ja-JP" altLang="en-US" smtClean="0"/>
              <a:t>2021/10/4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6165C9D6-EADD-46EB-9F11-FF8B237953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C88E7AE1-7A64-4F8A-94DC-82FC27D26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28AE-7EDD-4E05-ABB7-52AEE6DD7D8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636359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B49AA76-FCA2-4F1E-8F42-5A8EB4D14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9C0293BA-BD7E-4ED1-995B-B7DAAE7386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AE6234D9-FC6E-4186-AB84-CFD1FB991A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EB15D604-8F9F-40F6-8DCB-401DC2CC90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123BA-844B-4528-A00F-FC094D107145}" type="datetimeFigureOut">
              <a:rPr kumimoji="1" lang="ja-JP" altLang="en-US" smtClean="0"/>
              <a:t>2021/10/4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BD66D72E-B858-4DA2-BB95-FD90C5262D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5D058E18-5B84-492B-BB66-8077BE835E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28AE-7EDD-4E05-ABB7-52AEE6DD7D8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986781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3CD8A8A4-C3FB-4769-BC55-FAAEC57C7F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28B635E-FDB3-4AC3-81AA-301242ABFF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397A317-8C8E-4BDC-A754-CDB5AF2880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9123BA-844B-4528-A00F-FC094D107145}" type="datetimeFigureOut">
              <a:rPr kumimoji="1" lang="ja-JP" altLang="en-US" smtClean="0"/>
              <a:t>2021/10/4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D4DFE18-E359-466A-A180-B98BCEE01A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D3545EC-A149-4A17-8121-5FD30FDF84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B128AE-7EDD-4E05-ABB7-52AEE6DD7D8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22046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RikiishiSuzunosuke/AIspeaker_yosie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brabioproject.appspot.com/project/ganttchart/ahJzfmJyYWJpb3Byb2plY3RocmRyEQsSB1Byb2plY3QY47LTxzUM/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openxmlformats.org/officeDocument/2006/relationships/image" Target="../media/image13.jp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svg"/><Relationship Id="rId10" Type="http://schemas.openxmlformats.org/officeDocument/2006/relationships/image" Target="../media/image20.sv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05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1A32B40F-5F35-41C2-99C8-E61BA75FA9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3530" y="0"/>
            <a:ext cx="6891130" cy="6858000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129BB719-186B-46D8-AE6F-9731BEA713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87304" y="-172119"/>
            <a:ext cx="8403582" cy="1871869"/>
          </a:xfrm>
        </p:spPr>
        <p:txBody>
          <a:bodyPr/>
          <a:lstStyle/>
          <a:p>
            <a:r>
              <a:rPr kumimoji="1" lang="en-US" altLang="ja-JP" b="1" dirty="0">
                <a:solidFill>
                  <a:schemeClr val="bg1"/>
                </a:solidFill>
                <a:latin typeface="Palatino Linotype" panose="02040502050505030304" pitchFamily="18" charset="0"/>
                <a:ea typeface="BIZ UDPゴシック" panose="020B0400000000000000" pitchFamily="50" charset="-128"/>
              </a:rPr>
              <a:t>AI</a:t>
            </a:r>
            <a:r>
              <a:rPr kumimoji="1" lang="ja-JP" altLang="en-US" b="1" dirty="0">
                <a:solidFill>
                  <a:schemeClr val="bg1"/>
                </a:solidFill>
                <a:latin typeface="Palatino Linotype" panose="02040502050505030304" pitchFamily="18" charset="0"/>
                <a:ea typeface="BIZ UDPゴシック" panose="020B0400000000000000" pitchFamily="50" charset="-128"/>
              </a:rPr>
              <a:t>スピーカー</a:t>
            </a:r>
            <a:r>
              <a:rPr kumimoji="1" lang="ja-JP" altLang="en-US" sz="6600" b="1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　</a:t>
            </a:r>
            <a:r>
              <a:rPr kumimoji="1" lang="en-US" altLang="ja-JP" sz="6600" b="1" dirty="0" err="1">
                <a:solidFill>
                  <a:schemeClr val="bg1"/>
                </a:solidFill>
                <a:latin typeface="Palatino Linotype" panose="02040502050505030304" pitchFamily="18" charset="0"/>
                <a:ea typeface="BIZ UDPゴシック" panose="020B0400000000000000" pitchFamily="50" charset="-128"/>
              </a:rPr>
              <a:t>YoSiE</a:t>
            </a:r>
            <a:endParaRPr kumimoji="1" lang="ja-JP" altLang="en-US" sz="6600" b="1" dirty="0">
              <a:solidFill>
                <a:schemeClr val="bg1"/>
              </a:solidFill>
              <a:latin typeface="Palatino Linotype" panose="02040502050505030304" pitchFamily="18" charset="0"/>
              <a:ea typeface="BIZ UDPゴシック" panose="020B0400000000000000" pitchFamily="50" charset="-128"/>
            </a:endParaRP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C47E9879-2AD5-4BBE-B8BF-A1B977C49B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329129" y="4716669"/>
            <a:ext cx="9144000" cy="1655762"/>
          </a:xfrm>
        </p:spPr>
        <p:txBody>
          <a:bodyPr>
            <a:noAutofit/>
          </a:bodyPr>
          <a:lstStyle/>
          <a:p>
            <a:pPr algn="l"/>
            <a:r>
              <a:rPr lang="ja-JP" altLang="en-US" sz="3200" b="1" dirty="0">
                <a:solidFill>
                  <a:schemeClr val="bg1"/>
                </a:solidFill>
              </a:rPr>
              <a:t>メンバー</a:t>
            </a:r>
            <a:endParaRPr kumimoji="1" lang="en-US" altLang="ja-JP" sz="3200" b="1" dirty="0">
              <a:solidFill>
                <a:schemeClr val="bg1"/>
              </a:solidFill>
            </a:endParaRPr>
          </a:p>
          <a:p>
            <a:pPr algn="l"/>
            <a:r>
              <a:rPr kumimoji="1" lang="ja-JP" altLang="en-US" sz="3200" b="1" dirty="0">
                <a:solidFill>
                  <a:schemeClr val="bg1"/>
                </a:solidFill>
              </a:rPr>
              <a:t>力石鈴之佑</a:t>
            </a:r>
            <a:endParaRPr kumimoji="1" lang="en-US" altLang="ja-JP" sz="3200" b="1" dirty="0">
              <a:solidFill>
                <a:schemeClr val="bg1"/>
              </a:solidFill>
            </a:endParaRPr>
          </a:p>
          <a:p>
            <a:pPr algn="l"/>
            <a:r>
              <a:rPr lang="ja-JP" altLang="en-US" sz="3200" b="1" dirty="0">
                <a:solidFill>
                  <a:schemeClr val="bg1"/>
                </a:solidFill>
              </a:rPr>
              <a:t>山田晃生</a:t>
            </a:r>
            <a:endParaRPr kumimoji="1" lang="ja-JP" altLang="en-US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39777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E98BF54-BC57-4185-9114-612F4D47B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ニューラルネットワークとは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7259647-47B6-4E60-BCB5-7FE6ACB511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説明</a:t>
            </a:r>
          </a:p>
        </p:txBody>
      </p:sp>
    </p:spTree>
    <p:extLst>
      <p:ext uri="{BB962C8B-B14F-4D97-AF65-F5344CB8AC3E}">
        <p14:creationId xmlns:p14="http://schemas.microsoft.com/office/powerpoint/2010/main" val="9855952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D5BF809-ACD4-4BF8-93E9-B30DF04AB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【</a:t>
            </a:r>
            <a:r>
              <a:rPr lang="ja-JP" altLang="en-US" dirty="0"/>
              <a:t>スクレイピング</a:t>
            </a:r>
            <a:r>
              <a:rPr lang="en-US" altLang="ja-JP" dirty="0"/>
              <a:t>】</a:t>
            </a:r>
            <a:r>
              <a:rPr lang="ja-JP" altLang="en-US" dirty="0"/>
              <a:t>→ </a:t>
            </a:r>
            <a:r>
              <a:rPr lang="en-US" altLang="ja-JP" dirty="0"/>
              <a:t>beautifulsoup4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2623EFE-82A6-4A3B-B785-623074AFDA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Python</a:t>
            </a:r>
            <a:r>
              <a:rPr lang="ja-JP" altLang="en-US" dirty="0"/>
              <a:t>ライブラリ</a:t>
            </a:r>
            <a:endParaRPr lang="en-US" altLang="ja-JP" dirty="0"/>
          </a:p>
          <a:p>
            <a:r>
              <a:rPr lang="en-US" altLang="ja-JP" dirty="0"/>
              <a:t>Web</a:t>
            </a:r>
            <a:r>
              <a:rPr lang="ja-JP" altLang="en-US" dirty="0"/>
              <a:t>サイトからテキストデータを抽出</a:t>
            </a:r>
            <a:endParaRPr lang="en-US" altLang="ja-JP" dirty="0"/>
          </a:p>
          <a:p>
            <a:pPr lvl="1"/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4380331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486D12F-7345-4D24-AD15-23878B620B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スクレイピングの実行結果</a:t>
            </a:r>
            <a:endParaRPr kumimoji="1" lang="ja-JP" altLang="en-US" dirty="0"/>
          </a:p>
        </p:txBody>
      </p:sp>
      <p:pic>
        <p:nvPicPr>
          <p:cNvPr id="6" name="コンテンツ プレースホルダー 5">
            <a:extLst>
              <a:ext uri="{FF2B5EF4-FFF2-40B4-BE49-F238E27FC236}">
                <a16:creationId xmlns:a16="http://schemas.microsoft.com/office/drawing/2014/main" id="{CCEB5738-3490-48CD-BAFE-23F76AF23B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49807"/>
            <a:ext cx="5084195" cy="4351338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6679753A-C923-42A8-B632-993533F7C9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9981" y="2398745"/>
            <a:ext cx="6252019" cy="4351338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E9F53ECF-BFB8-45A8-AB6E-960B1B76EE29}"/>
              </a:ext>
            </a:extLst>
          </p:cNvPr>
          <p:cNvSpPr txBox="1"/>
          <p:nvPr/>
        </p:nvSpPr>
        <p:spPr>
          <a:xfrm>
            <a:off x="838200" y="1336745"/>
            <a:ext cx="34323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000" dirty="0"/>
              <a:t>占いの場合</a:t>
            </a:r>
            <a:endParaRPr kumimoji="1" lang="ja-JP" altLang="en-US" sz="4000" dirty="0"/>
          </a:p>
        </p:txBody>
      </p:sp>
      <p:sp>
        <p:nvSpPr>
          <p:cNvPr id="7" name="矢印: 右 6">
            <a:extLst>
              <a:ext uri="{FF2B5EF4-FFF2-40B4-BE49-F238E27FC236}">
                <a16:creationId xmlns:a16="http://schemas.microsoft.com/office/drawing/2014/main" id="{41836D4E-4CA6-4C8A-92C5-C9FB5A882D7A}"/>
              </a:ext>
            </a:extLst>
          </p:cNvPr>
          <p:cNvSpPr/>
          <p:nvPr/>
        </p:nvSpPr>
        <p:spPr>
          <a:xfrm>
            <a:off x="5084195" y="4069175"/>
            <a:ext cx="967408" cy="1010478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651243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A342A20-8012-45EC-84A4-CAA2C36751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【</a:t>
            </a:r>
            <a:r>
              <a:rPr lang="ja-JP" altLang="en-US" dirty="0"/>
              <a:t>合成音声</a:t>
            </a:r>
            <a:r>
              <a:rPr lang="en-US" altLang="ja-JP" dirty="0"/>
              <a:t>】→ Open </a:t>
            </a:r>
            <a:r>
              <a:rPr lang="en-US" altLang="ja-JP" dirty="0" err="1"/>
              <a:t>JTalk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DD7C2C5-F045-4A3C-A584-59DCBB180F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日本語の音声合成システム</a:t>
            </a:r>
            <a:endParaRPr lang="en-US" altLang="ja-JP" dirty="0"/>
          </a:p>
          <a:p>
            <a:r>
              <a:rPr lang="ja-JP" altLang="en-US" dirty="0"/>
              <a:t>既存のボイスサンプルを</a:t>
            </a:r>
            <a:endParaRPr lang="en-US" altLang="ja-JP" dirty="0"/>
          </a:p>
          <a:p>
            <a:pPr marL="0" indent="0">
              <a:buNone/>
            </a:pPr>
            <a:r>
              <a:rPr lang="ja-JP" altLang="en-US" dirty="0"/>
              <a:t>  カスタムし</a:t>
            </a:r>
            <a:r>
              <a:rPr kumimoji="1" lang="ja-JP" altLang="en-US" dirty="0"/>
              <a:t>て使用</a:t>
            </a:r>
            <a:endParaRPr kumimoji="1" lang="en-US" altLang="ja-JP" dirty="0"/>
          </a:p>
        </p:txBody>
      </p:sp>
      <p:pic>
        <p:nvPicPr>
          <p:cNvPr id="4" name="meichan">
            <a:hlinkClick r:id="" action="ppaction://media"/>
            <a:extLst>
              <a:ext uri="{FF2B5EF4-FFF2-40B4-BE49-F238E27FC236}">
                <a16:creationId xmlns:a16="http://schemas.microsoft.com/office/drawing/2014/main" id="{2920CA02-E416-431A-9A78-93C8BB66D4E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914322" y="1417638"/>
            <a:ext cx="2971800" cy="51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901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4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53635FC-4FD1-4DE5-A01E-D8872A6AE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本体→</a:t>
            </a:r>
            <a:r>
              <a:rPr lang="en-US" altLang="ja-JP" dirty="0"/>
              <a:t>Raspberry Pi(</a:t>
            </a:r>
            <a:r>
              <a:rPr lang="ja-JP" altLang="en-US" dirty="0"/>
              <a:t>通称</a:t>
            </a:r>
            <a:r>
              <a:rPr lang="en-US" altLang="ja-JP" dirty="0"/>
              <a:t>:</a:t>
            </a:r>
            <a:r>
              <a:rPr lang="ja-JP" altLang="en-US" dirty="0"/>
              <a:t>ラズパイ</a:t>
            </a:r>
            <a:r>
              <a:rPr lang="en-US" altLang="ja-JP" dirty="0"/>
              <a:t>)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F7590E4-00E0-424E-B7DE-2C244D8530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AI</a:t>
            </a:r>
            <a:r>
              <a:rPr lang="ja-JP" altLang="en-US" dirty="0"/>
              <a:t>スピーカーの本体となるもの</a:t>
            </a:r>
            <a:endParaRPr lang="en-US" altLang="ja-JP" dirty="0"/>
          </a:p>
          <a:p>
            <a:r>
              <a:rPr lang="ja-JP" altLang="en-US" dirty="0"/>
              <a:t>シングルボードコンピュータ</a:t>
            </a:r>
          </a:p>
          <a:p>
            <a:r>
              <a:rPr lang="ja-JP" altLang="en-US" dirty="0"/>
              <a:t>イギリスのラズベリーパイ財団が開発</a:t>
            </a:r>
            <a:endParaRPr lang="en-US" altLang="ja-JP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778E1F1F-85A8-4FBC-93D0-0A4A8147DD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793" y="3420872"/>
            <a:ext cx="4913929" cy="2891028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9E340080-C5B7-4214-B3FD-D18D664DE622}"/>
              </a:ext>
            </a:extLst>
          </p:cNvPr>
          <p:cNvSpPr txBox="1"/>
          <p:nvPr/>
        </p:nvSpPr>
        <p:spPr>
          <a:xfrm>
            <a:off x="2676939" y="6176963"/>
            <a:ext cx="2345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出典</a:t>
            </a:r>
            <a:r>
              <a:rPr kumimoji="1" lang="en-US" altLang="ja-JP" dirty="0"/>
              <a:t>:Wikipedia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1104145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13DF0DB-ADA5-41B7-A838-FC7F128A2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このプロジェクトの価値について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EBE4E59-F536-4BAE-9BDC-51CBD78094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ja-JP" altLang="en-US" dirty="0"/>
              <a:t>先生から出されたプロジェクト内容の条件が</a:t>
            </a:r>
            <a:r>
              <a:rPr lang="en-US" altLang="ja-JP" dirty="0"/>
              <a:t>`</a:t>
            </a:r>
            <a:r>
              <a:rPr lang="ja-JP" altLang="en-US" dirty="0"/>
              <a:t>挑戦すること</a:t>
            </a:r>
            <a:r>
              <a:rPr lang="en-US" altLang="ja-JP" dirty="0"/>
              <a:t>`</a:t>
            </a:r>
          </a:p>
          <a:p>
            <a:pPr marL="0" indent="0">
              <a:buNone/>
            </a:pPr>
            <a:r>
              <a:rPr lang="ja-JP" altLang="en-US" dirty="0"/>
              <a:t>　→扱ったことのないものに挑戦</a:t>
            </a:r>
            <a:endParaRPr lang="en-US" altLang="ja-JP" dirty="0"/>
          </a:p>
          <a:p>
            <a:pPr lvl="2"/>
            <a:r>
              <a:rPr lang="ja-JP" altLang="en-US" dirty="0"/>
              <a:t>ハードウェア</a:t>
            </a:r>
            <a:r>
              <a:rPr lang="en-US" altLang="ja-JP" dirty="0"/>
              <a:t>(Raspberry Pi)</a:t>
            </a:r>
          </a:p>
          <a:p>
            <a:pPr lvl="2"/>
            <a:r>
              <a:rPr lang="ja-JP" altLang="en-US" dirty="0"/>
              <a:t>スクレイピング</a:t>
            </a:r>
            <a:endParaRPr lang="en-US" altLang="ja-JP" dirty="0"/>
          </a:p>
          <a:p>
            <a:pPr lvl="2"/>
            <a:r>
              <a:rPr lang="en-US" altLang="ja-JP" dirty="0"/>
              <a:t>Julius</a:t>
            </a:r>
          </a:p>
          <a:p>
            <a:pPr lvl="2"/>
            <a:r>
              <a:rPr lang="en-US" altLang="ja-JP" dirty="0"/>
              <a:t>TensorFlow(</a:t>
            </a:r>
            <a:r>
              <a:rPr lang="ja-JP" altLang="en-US" dirty="0"/>
              <a:t>機械学習</a:t>
            </a:r>
            <a:r>
              <a:rPr lang="en-US" altLang="ja-JP" dirty="0"/>
              <a:t>)</a:t>
            </a:r>
          </a:p>
          <a:p>
            <a:pPr lvl="2"/>
            <a:r>
              <a:rPr lang="en-US" altLang="ja-JP" dirty="0"/>
              <a:t>Open </a:t>
            </a:r>
            <a:r>
              <a:rPr lang="en-US" altLang="ja-JP" dirty="0" err="1"/>
              <a:t>JTalk</a:t>
            </a:r>
            <a:endParaRPr lang="en-US" altLang="ja-JP" dirty="0"/>
          </a:p>
          <a:p>
            <a:pPr marL="0" indent="0">
              <a:buNone/>
            </a:pPr>
            <a:endParaRPr lang="ja-JP" altLang="en-US" dirty="0"/>
          </a:p>
          <a:p>
            <a:r>
              <a:rPr lang="ja-JP" altLang="en-US" dirty="0"/>
              <a:t>市販されている電化製品を一から作ることによって、今まで知らなかった内部構造などを深く知ることができる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502779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7DF5F99-ECBD-460D-B445-9F7CE8D14B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プロジェクトの管理・進め方について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211E8E8-BB48-49C2-B509-7195508902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ja-JP" sz="3200" b="1" dirty="0"/>
              <a:t>GitHub</a:t>
            </a:r>
          </a:p>
          <a:p>
            <a:endParaRPr kumimoji="1" lang="en-US" altLang="ja-JP" sz="3200" b="1" dirty="0"/>
          </a:p>
          <a:p>
            <a:r>
              <a:rPr lang="en-US" altLang="ja-JP" sz="3200" b="1" dirty="0" err="1"/>
              <a:t>B</a:t>
            </a:r>
            <a:r>
              <a:rPr kumimoji="1" lang="en-US" altLang="ja-JP" sz="3200" b="1" dirty="0" err="1"/>
              <a:t>rabio</a:t>
            </a:r>
            <a:endParaRPr kumimoji="1" lang="en-US" altLang="ja-JP" sz="3200" b="1" dirty="0"/>
          </a:p>
          <a:p>
            <a:endParaRPr kumimoji="1" lang="en-US" altLang="ja-JP" sz="3200" b="1" dirty="0"/>
          </a:p>
          <a:p>
            <a:r>
              <a:rPr lang="en-US" altLang="ja-JP" sz="3200" b="1" dirty="0"/>
              <a:t>slack</a:t>
            </a:r>
          </a:p>
        </p:txBody>
      </p:sp>
    </p:spTree>
    <p:extLst>
      <p:ext uri="{BB962C8B-B14F-4D97-AF65-F5344CB8AC3E}">
        <p14:creationId xmlns:p14="http://schemas.microsoft.com/office/powerpoint/2010/main" val="36821694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C000C57-B4D3-4A1C-A081-3317568C7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【GitHub】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2316654-6830-4157-B056-004D7D6AA1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プロジェクトについての提案、作業内容、プログラムの管理</a:t>
            </a:r>
            <a:endParaRPr lang="en-US" altLang="ja-JP" dirty="0"/>
          </a:p>
          <a:p>
            <a:r>
              <a:rPr lang="en-US" altLang="ja-JP" dirty="0">
                <a:hlinkClick r:id="rId2"/>
              </a:rPr>
              <a:t>https://github.com/RikiishiSuzunosuke/AIspeaker_yosie</a:t>
            </a:r>
            <a:endParaRPr lang="en-US" altLang="ja-JP" dirty="0"/>
          </a:p>
          <a:p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8010313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26AED1F-A829-4195-8902-A3BDE6288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【</a:t>
            </a:r>
            <a:r>
              <a:rPr lang="en-US" altLang="ja-JP" dirty="0" err="1"/>
              <a:t>brabio</a:t>
            </a:r>
            <a:r>
              <a:rPr lang="en-US" altLang="ja-JP" dirty="0"/>
              <a:t>】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EB80936-CDC8-4A37-87F3-0201D8B5B1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ガントチャートによる作業進捗管理</a:t>
            </a:r>
            <a:endParaRPr lang="en-US" altLang="ja-JP" dirty="0"/>
          </a:p>
          <a:p>
            <a:r>
              <a:rPr kumimoji="1" lang="en-US" altLang="ja-JP" dirty="0">
                <a:hlinkClick r:id="rId2"/>
              </a:rPr>
              <a:t>https://brabioproject.appspot.com/project/ganttchart/ahJzfmJyYWJpb3Byb2plY3RocmRyEQsSB1Byb2plY3QY47LTxzUM/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383369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2F3FB59-8814-4C27-B43B-1A341F72E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【slack】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F5FB45D-CFFA-4943-9DE7-9EA240271D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メンバー同士のプライベートなやり取り、業務連絡等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231898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05BD88E-EEE1-4A72-885E-675AD150E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AI</a:t>
            </a:r>
            <a:r>
              <a:rPr kumimoji="1" lang="ja-JP" altLang="en-US" dirty="0"/>
              <a:t>スピーカー とは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A4F2AB9-1597-4ED6-AE94-570A02690D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AI</a:t>
            </a:r>
            <a:r>
              <a:rPr kumimoji="1" lang="ja-JP" altLang="en-US" dirty="0"/>
              <a:t>スピーカー </a:t>
            </a:r>
            <a:r>
              <a:rPr lang="ja-JP" altLang="en-US" dirty="0"/>
              <a:t>もしくは </a:t>
            </a:r>
            <a:r>
              <a:rPr kumimoji="1" lang="ja-JP" altLang="en-US" dirty="0"/>
              <a:t>スマートスピーカー</a:t>
            </a:r>
            <a:endParaRPr kumimoji="1" lang="en-US" altLang="ja-JP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2EC77792-B5D7-468B-83EC-BCAF18E779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826" y="2882900"/>
            <a:ext cx="4572000" cy="3429000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71597915-4EA3-4D5F-9523-BCB3E56A55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4176" y="2882900"/>
            <a:ext cx="2994991" cy="3482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2717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6CCEABC-B95F-4A5E-A1E1-490BCEB17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これから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4E73979-89EB-4AD7-9006-69F6D760B9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現在、</a:t>
            </a:r>
            <a:r>
              <a:rPr lang="en-US" altLang="ja-JP" dirty="0"/>
              <a:t>Julius</a:t>
            </a:r>
            <a:r>
              <a:rPr lang="ja-JP" altLang="en-US" dirty="0"/>
              <a:t>・機械学習を分担して学習</a:t>
            </a:r>
          </a:p>
          <a:p>
            <a:r>
              <a:rPr lang="en-US" altLang="ja-JP" dirty="0"/>
              <a:t>Julius</a:t>
            </a:r>
            <a:r>
              <a:rPr lang="ja-JP" altLang="en-US" dirty="0"/>
              <a:t>の辞書データの作成</a:t>
            </a:r>
          </a:p>
          <a:p>
            <a:r>
              <a:rPr lang="ja-JP" altLang="en-US" dirty="0"/>
              <a:t>主な</a:t>
            </a:r>
            <a:r>
              <a:rPr lang="en-US" altLang="ja-JP" dirty="0"/>
              <a:t>4</a:t>
            </a:r>
            <a:r>
              <a:rPr lang="ja-JP" altLang="en-US" dirty="0" err="1"/>
              <a:t>つの</a:t>
            </a:r>
            <a:r>
              <a:rPr lang="ja-JP" altLang="en-US" dirty="0"/>
              <a:t>システムが完成後、それらを結合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202177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星: 7 pt 4">
            <a:extLst>
              <a:ext uri="{FF2B5EF4-FFF2-40B4-BE49-F238E27FC236}">
                <a16:creationId xmlns:a16="http://schemas.microsoft.com/office/drawing/2014/main" id="{5F842CEC-7415-40C9-9E53-B4EC3F7D0A48}"/>
              </a:ext>
            </a:extLst>
          </p:cNvPr>
          <p:cNvSpPr/>
          <p:nvPr/>
        </p:nvSpPr>
        <p:spPr>
          <a:xfrm>
            <a:off x="2630555" y="815974"/>
            <a:ext cx="6930887" cy="5804452"/>
          </a:xfrm>
          <a:prstGeom prst="star7">
            <a:avLst/>
          </a:prstGeom>
          <a:solidFill>
            <a:srgbClr val="F1FD55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DFF20F36-5681-426E-87A0-7259D3086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/>
              <a:t>YoSiE</a:t>
            </a:r>
            <a:r>
              <a:rPr kumimoji="1" lang="ja-JP" altLang="en-US" dirty="0"/>
              <a:t>の外見</a:t>
            </a:r>
          </a:p>
        </p:txBody>
      </p:sp>
      <p:pic>
        <p:nvPicPr>
          <p:cNvPr id="4" name="コンテンツ プレースホルダー 3">
            <a:extLst>
              <a:ext uri="{FF2B5EF4-FFF2-40B4-BE49-F238E27FC236}">
                <a16:creationId xmlns:a16="http://schemas.microsoft.com/office/drawing/2014/main" id="{16F0A44C-08FE-4A62-86CA-281E4C852A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44729" y="1455796"/>
            <a:ext cx="2102537" cy="4351338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FE4D4ED3-7125-4878-A888-1DA320681F5C}"/>
              </a:ext>
            </a:extLst>
          </p:cNvPr>
          <p:cNvSpPr txBox="1"/>
          <p:nvPr/>
        </p:nvSpPr>
        <p:spPr>
          <a:xfrm>
            <a:off x="5287045" y="5961894"/>
            <a:ext cx="1617906" cy="369332"/>
          </a:xfrm>
          <a:prstGeom prst="rect">
            <a:avLst/>
          </a:prstGeom>
          <a:solidFill>
            <a:srgbClr val="FF7C80"/>
          </a:solidFill>
        </p:spPr>
        <p:txBody>
          <a:bodyPr wrap="square" rtlCol="0">
            <a:spAutoFit/>
          </a:bodyPr>
          <a:lstStyle/>
          <a:p>
            <a:r>
              <a:rPr lang="en-US" altLang="ja-JP" b="1" dirty="0"/>
              <a:t>※</a:t>
            </a:r>
            <a:r>
              <a:rPr lang="ja-JP" altLang="en-US" b="1" dirty="0"/>
              <a:t>イメージ図</a:t>
            </a:r>
            <a:endParaRPr kumimoji="1" lang="ja-JP" altLang="en-US" b="1" dirty="0"/>
          </a:p>
        </p:txBody>
      </p:sp>
    </p:spTree>
    <p:extLst>
      <p:ext uri="{BB962C8B-B14F-4D97-AF65-F5344CB8AC3E}">
        <p14:creationId xmlns:p14="http://schemas.microsoft.com/office/powerpoint/2010/main" val="22158915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CB87A13-A231-4995-8BEE-7985E3DC1D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/>
              <a:t>YoSiE</a:t>
            </a:r>
            <a:r>
              <a:rPr kumimoji="1" lang="ja-JP" altLang="en-US" dirty="0"/>
              <a:t>の振る舞い</a:t>
            </a:r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A17A5823-8A38-4828-A6A8-4DFE186BFD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2612" y="2248696"/>
            <a:ext cx="870033" cy="1797607"/>
          </a:xfr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5F954F9D-585C-4117-B68F-D2C78AC9AF80}"/>
              </a:ext>
            </a:extLst>
          </p:cNvPr>
          <p:cNvSpPr txBox="1"/>
          <p:nvPr/>
        </p:nvSpPr>
        <p:spPr>
          <a:xfrm>
            <a:off x="6570232" y="5793123"/>
            <a:ext cx="24577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b="1" dirty="0" err="1"/>
              <a:t>YoSiE</a:t>
            </a:r>
            <a:endParaRPr kumimoji="1" lang="ja-JP" altLang="en-US" sz="2800" b="1" dirty="0"/>
          </a:p>
        </p:txBody>
      </p:sp>
      <p:sp>
        <p:nvSpPr>
          <p:cNvPr id="8" name="吹き出し: 円形 7">
            <a:extLst>
              <a:ext uri="{FF2B5EF4-FFF2-40B4-BE49-F238E27FC236}">
                <a16:creationId xmlns:a16="http://schemas.microsoft.com/office/drawing/2014/main" id="{70F0C143-E189-4914-91EB-21DFE59E0870}"/>
              </a:ext>
            </a:extLst>
          </p:cNvPr>
          <p:cNvSpPr/>
          <p:nvPr/>
        </p:nvSpPr>
        <p:spPr>
          <a:xfrm>
            <a:off x="1575420" y="1753392"/>
            <a:ext cx="3743740" cy="858630"/>
          </a:xfrm>
          <a:prstGeom prst="wedgeEllipseCallout">
            <a:avLst>
              <a:gd name="adj1" fmla="val -22665"/>
              <a:gd name="adj2" fmla="val 696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 dirty="0">
                <a:solidFill>
                  <a:schemeClr val="tx1"/>
                </a:solidFill>
              </a:rPr>
              <a:t>今日の天気は？</a:t>
            </a:r>
            <a:r>
              <a:rPr kumimoji="1" lang="ja-JP" altLang="en-US" sz="2400" dirty="0"/>
              <a:t>？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B8458343-C631-4D72-A9D4-A1F85AD4E4C3}"/>
              </a:ext>
            </a:extLst>
          </p:cNvPr>
          <p:cNvSpPr txBox="1"/>
          <p:nvPr/>
        </p:nvSpPr>
        <p:spPr>
          <a:xfrm>
            <a:off x="1811772" y="5600689"/>
            <a:ext cx="19348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b="1" dirty="0"/>
              <a:t>USER</a:t>
            </a:r>
            <a:endParaRPr kumimoji="1" lang="ja-JP" altLang="en-US" sz="2800" b="1" dirty="0"/>
          </a:p>
        </p:txBody>
      </p:sp>
      <p:sp>
        <p:nvSpPr>
          <p:cNvPr id="13" name="吹き出し: 円形 12">
            <a:extLst>
              <a:ext uri="{FF2B5EF4-FFF2-40B4-BE49-F238E27FC236}">
                <a16:creationId xmlns:a16="http://schemas.microsoft.com/office/drawing/2014/main" id="{D69993FF-5439-4F3F-A9AA-94ADFD159337}"/>
              </a:ext>
            </a:extLst>
          </p:cNvPr>
          <p:cNvSpPr/>
          <p:nvPr/>
        </p:nvSpPr>
        <p:spPr>
          <a:xfrm>
            <a:off x="7068844" y="1530397"/>
            <a:ext cx="3743740" cy="1081625"/>
          </a:xfrm>
          <a:prstGeom prst="wedgeEllipseCallout">
            <a:avLst>
              <a:gd name="adj1" fmla="val -41068"/>
              <a:gd name="adj2" fmla="val 59578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400" dirty="0">
                <a:solidFill>
                  <a:schemeClr val="tx1"/>
                </a:solidFill>
              </a:rPr>
              <a:t>今日の神奈川県の</a:t>
            </a:r>
            <a:endParaRPr lang="en-US" altLang="ja-JP" sz="2400" dirty="0">
              <a:solidFill>
                <a:schemeClr val="tx1"/>
              </a:solidFill>
            </a:endParaRPr>
          </a:p>
          <a:p>
            <a:pPr algn="ctr"/>
            <a:r>
              <a:rPr lang="ja-JP" altLang="en-US" sz="2400" dirty="0">
                <a:solidFill>
                  <a:schemeClr val="tx1"/>
                </a:solidFill>
              </a:rPr>
              <a:t>天気は～～</a:t>
            </a:r>
            <a:endParaRPr kumimoji="1" lang="ja-JP" altLang="en-US" sz="2400" dirty="0">
              <a:solidFill>
                <a:schemeClr val="tx1"/>
              </a:solidFill>
            </a:endParaRPr>
          </a:p>
        </p:txBody>
      </p:sp>
      <p:pic>
        <p:nvPicPr>
          <p:cNvPr id="4" name="グラフィックス 3" descr="男の人">
            <a:extLst>
              <a:ext uri="{FF2B5EF4-FFF2-40B4-BE49-F238E27FC236}">
                <a16:creationId xmlns:a16="http://schemas.microsoft.com/office/drawing/2014/main" id="{5ED4B8B3-833E-4A79-8905-EF3F8C7C1E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6904" y="2691900"/>
            <a:ext cx="2908789" cy="2908789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609216EF-7FBF-41B6-A1A9-6AA49126DE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846429"/>
            <a:ext cx="3257306" cy="2065960"/>
          </a:xfrm>
          <a:prstGeom prst="rect">
            <a:avLst/>
          </a:prstGeom>
        </p:spPr>
      </p:pic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5FEFBB6F-DE28-4FA1-AC8F-6E1F30AC15F4}"/>
              </a:ext>
            </a:extLst>
          </p:cNvPr>
          <p:cNvCxnSpPr>
            <a:cxnSpLocks/>
          </p:cNvCxnSpPr>
          <p:nvPr/>
        </p:nvCxnSpPr>
        <p:spPr>
          <a:xfrm flipV="1">
            <a:off x="2779180" y="2772749"/>
            <a:ext cx="198970" cy="8916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図 15">
            <a:extLst>
              <a:ext uri="{FF2B5EF4-FFF2-40B4-BE49-F238E27FC236}">
                <a16:creationId xmlns:a16="http://schemas.microsoft.com/office/drawing/2014/main" id="{25F2D24B-A200-402A-A2A4-B8E38F7384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287409">
            <a:off x="2797491" y="2914650"/>
            <a:ext cx="243861" cy="146317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47AE7228-2C02-4153-BC3E-B337D57374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3383590">
            <a:off x="2756735" y="3075920"/>
            <a:ext cx="243861" cy="146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1106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7E6A439-A220-4319-8639-4E5D8902D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機能の例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A3282F7-0ECE-48AE-ACC9-7ED4325904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「今日の運勢は？」　　　占いの結果を読み上げ</a:t>
            </a:r>
            <a:endParaRPr lang="en-US" altLang="ja-JP" dirty="0"/>
          </a:p>
          <a:p>
            <a:endParaRPr lang="en-US" altLang="ja-JP" dirty="0"/>
          </a:p>
          <a:p>
            <a:r>
              <a:rPr lang="ja-JP" altLang="en-US" dirty="0"/>
              <a:t>「今何時？」　　　日時を読み上げ</a:t>
            </a:r>
            <a:endParaRPr lang="en-US" altLang="ja-JP" dirty="0"/>
          </a:p>
          <a:p>
            <a:pPr marL="0" indent="0">
              <a:buNone/>
            </a:pPr>
            <a:endParaRPr lang="en-US" altLang="ja-JP" dirty="0"/>
          </a:p>
          <a:p>
            <a:r>
              <a:rPr lang="ja-JP" altLang="en-US" dirty="0"/>
              <a:t>「なにかニュースある？」　　　ニュース読み上げ　など</a:t>
            </a:r>
            <a:endParaRPr kumimoji="1" lang="ja-JP" altLang="en-US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518FF82E-A1FA-4303-B274-129BCD2857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8030" y="2827090"/>
            <a:ext cx="652329" cy="433124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8E1EEE5F-A7A2-455B-93A4-D9267FE8D0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6320" y="1825625"/>
            <a:ext cx="652329" cy="432854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0B5FEC11-A682-4DF5-853A-D77A7D9497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3666" y="3875304"/>
            <a:ext cx="652329" cy="432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1025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図 39">
            <a:extLst>
              <a:ext uri="{FF2B5EF4-FFF2-40B4-BE49-F238E27FC236}">
                <a16:creationId xmlns:a16="http://schemas.microsoft.com/office/drawing/2014/main" id="{0B94C4AA-62CB-4CDD-A9BB-60EC7E345E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8470" y="4241993"/>
            <a:ext cx="1472547" cy="1472547"/>
          </a:xfrm>
          <a:prstGeom prst="rect">
            <a:avLst/>
          </a:prstGeom>
        </p:spPr>
      </p:pic>
      <p:pic>
        <p:nvPicPr>
          <p:cNvPr id="35" name="図 34">
            <a:extLst>
              <a:ext uri="{FF2B5EF4-FFF2-40B4-BE49-F238E27FC236}">
                <a16:creationId xmlns:a16="http://schemas.microsoft.com/office/drawing/2014/main" id="{B0AF5BA5-D789-4149-A37A-C4D6898329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4126" y="996436"/>
            <a:ext cx="1424542" cy="1424542"/>
          </a:xfrm>
          <a:prstGeom prst="rect">
            <a:avLst/>
          </a:prstGeom>
        </p:spPr>
      </p:pic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61B7949A-4223-46D9-B855-4538157BBBC3}"/>
              </a:ext>
            </a:extLst>
          </p:cNvPr>
          <p:cNvSpPr txBox="1"/>
          <p:nvPr/>
        </p:nvSpPr>
        <p:spPr>
          <a:xfrm>
            <a:off x="4171240" y="106154"/>
            <a:ext cx="42201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000" b="1" dirty="0"/>
              <a:t>システム構成図</a:t>
            </a:r>
            <a:endParaRPr kumimoji="1" lang="ja-JP" altLang="en-US" sz="4000" b="1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C12005A9-C624-4571-BD5D-1069F40911B1}"/>
              </a:ext>
            </a:extLst>
          </p:cNvPr>
          <p:cNvSpPr txBox="1"/>
          <p:nvPr/>
        </p:nvSpPr>
        <p:spPr>
          <a:xfrm>
            <a:off x="2254602" y="2172783"/>
            <a:ext cx="17487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b="1" dirty="0"/>
              <a:t>USER</a:t>
            </a:r>
            <a:endParaRPr kumimoji="1" lang="ja-JP" altLang="en-US" sz="2000" b="1" dirty="0"/>
          </a:p>
        </p:txBody>
      </p:sp>
      <p:pic>
        <p:nvPicPr>
          <p:cNvPr id="6" name="グラフィックス 5" descr="無線マイク">
            <a:extLst>
              <a:ext uri="{FF2B5EF4-FFF2-40B4-BE49-F238E27FC236}">
                <a16:creationId xmlns:a16="http://schemas.microsoft.com/office/drawing/2014/main" id="{CB246BD9-BFC6-4CB9-948E-423A1C6608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09672" y="1248283"/>
            <a:ext cx="978880" cy="978880"/>
          </a:xfrm>
          <a:prstGeom prst="rect">
            <a:avLst/>
          </a:prstGeom>
        </p:spPr>
      </p:pic>
      <p:sp>
        <p:nvSpPr>
          <p:cNvPr id="7" name="矢印: 右 6">
            <a:extLst>
              <a:ext uri="{FF2B5EF4-FFF2-40B4-BE49-F238E27FC236}">
                <a16:creationId xmlns:a16="http://schemas.microsoft.com/office/drawing/2014/main" id="{20FC25AE-ABB4-435D-A755-A9CC7CBD7B0C}"/>
              </a:ext>
            </a:extLst>
          </p:cNvPr>
          <p:cNvSpPr/>
          <p:nvPr/>
        </p:nvSpPr>
        <p:spPr>
          <a:xfrm>
            <a:off x="3193431" y="1553333"/>
            <a:ext cx="743954" cy="351565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E239334F-6ED3-41F8-AD0A-F6BFF815C7A0}"/>
              </a:ext>
            </a:extLst>
          </p:cNvPr>
          <p:cNvSpPr txBox="1"/>
          <p:nvPr/>
        </p:nvSpPr>
        <p:spPr>
          <a:xfrm>
            <a:off x="3175496" y="1255717"/>
            <a:ext cx="11662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b="1" dirty="0"/>
              <a:t>音声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A63924EB-DE34-49FC-96B3-4EE87F507340}"/>
              </a:ext>
            </a:extLst>
          </p:cNvPr>
          <p:cNvSpPr txBox="1"/>
          <p:nvPr/>
        </p:nvSpPr>
        <p:spPr>
          <a:xfrm>
            <a:off x="3941914" y="2140660"/>
            <a:ext cx="1362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b="1" dirty="0"/>
              <a:t>マイク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DD0C392B-202E-4527-A58D-0B5B6130269E}"/>
              </a:ext>
            </a:extLst>
          </p:cNvPr>
          <p:cNvSpPr txBox="1"/>
          <p:nvPr/>
        </p:nvSpPr>
        <p:spPr>
          <a:xfrm>
            <a:off x="7138429" y="1392424"/>
            <a:ext cx="2778462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ja-JP" sz="2800" b="1" dirty="0"/>
              <a:t>1</a:t>
            </a:r>
            <a:r>
              <a:rPr kumimoji="1" lang="en-US" altLang="ja-JP" sz="2800" b="1" dirty="0"/>
              <a:t>.</a:t>
            </a:r>
            <a:r>
              <a:rPr kumimoji="1" lang="ja-JP" altLang="en-US" sz="2800" b="1" dirty="0"/>
              <a:t>音声認識</a:t>
            </a:r>
            <a:endParaRPr kumimoji="1" lang="en-US" altLang="ja-JP" sz="2800" b="1" dirty="0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10DDFEB6-28F2-4334-948C-1697B3151785}"/>
              </a:ext>
            </a:extLst>
          </p:cNvPr>
          <p:cNvSpPr txBox="1"/>
          <p:nvPr/>
        </p:nvSpPr>
        <p:spPr>
          <a:xfrm>
            <a:off x="7138429" y="2532409"/>
            <a:ext cx="2778462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800" b="1" dirty="0"/>
              <a:t>2.</a:t>
            </a:r>
            <a:r>
              <a:rPr kumimoji="1" lang="ja-JP" altLang="en-US" sz="2800" b="1" dirty="0"/>
              <a:t>機械学習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FE030D26-DD7E-4F39-B7D4-BD45856124CB}"/>
              </a:ext>
            </a:extLst>
          </p:cNvPr>
          <p:cNvSpPr txBox="1"/>
          <p:nvPr/>
        </p:nvSpPr>
        <p:spPr>
          <a:xfrm>
            <a:off x="4850753" y="1232895"/>
            <a:ext cx="15087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b="1" dirty="0"/>
              <a:t>音声データ</a:t>
            </a:r>
          </a:p>
        </p:txBody>
      </p:sp>
      <p:pic>
        <p:nvPicPr>
          <p:cNvPr id="15" name="図 14">
            <a:extLst>
              <a:ext uri="{FF2B5EF4-FFF2-40B4-BE49-F238E27FC236}">
                <a16:creationId xmlns:a16="http://schemas.microsoft.com/office/drawing/2014/main" id="{46908E81-115E-46BE-8737-DB04CB23E6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7706276" y="2009590"/>
            <a:ext cx="616037" cy="426757"/>
          </a:xfrm>
          <a:prstGeom prst="rect">
            <a:avLst/>
          </a:prstGeom>
        </p:spPr>
      </p:pic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77CB0B32-CE99-4F48-9395-15456D3A9136}"/>
              </a:ext>
            </a:extLst>
          </p:cNvPr>
          <p:cNvSpPr txBox="1"/>
          <p:nvPr/>
        </p:nvSpPr>
        <p:spPr>
          <a:xfrm>
            <a:off x="8166964" y="2026730"/>
            <a:ext cx="2778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 dirty="0"/>
              <a:t>テキストデータに変換</a:t>
            </a: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A314CBF9-4E83-49B8-AE74-0AE3DC4734B3}"/>
              </a:ext>
            </a:extLst>
          </p:cNvPr>
          <p:cNvSpPr txBox="1"/>
          <p:nvPr/>
        </p:nvSpPr>
        <p:spPr>
          <a:xfrm>
            <a:off x="8166964" y="3120005"/>
            <a:ext cx="2085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b="1" dirty="0"/>
              <a:t>発言</a:t>
            </a:r>
            <a:r>
              <a:rPr kumimoji="1" lang="ja-JP" altLang="en-US" b="1" dirty="0"/>
              <a:t>内容を理解</a:t>
            </a: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E790A844-28A9-4153-AD61-9D24CA3888D1}"/>
              </a:ext>
            </a:extLst>
          </p:cNvPr>
          <p:cNvSpPr txBox="1"/>
          <p:nvPr/>
        </p:nvSpPr>
        <p:spPr>
          <a:xfrm>
            <a:off x="7074180" y="3667276"/>
            <a:ext cx="2998817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ja-JP" sz="2800" b="1" dirty="0"/>
              <a:t>3.</a:t>
            </a:r>
            <a:r>
              <a:rPr lang="ja-JP" altLang="en-US" sz="2800" b="1" dirty="0"/>
              <a:t>スクレイピング</a:t>
            </a:r>
            <a:endParaRPr kumimoji="1" lang="ja-JP" altLang="en-US" sz="2800" b="1" dirty="0"/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342AB231-E5FA-4817-AE97-353E963E5B15}"/>
              </a:ext>
            </a:extLst>
          </p:cNvPr>
          <p:cNvSpPr txBox="1"/>
          <p:nvPr/>
        </p:nvSpPr>
        <p:spPr>
          <a:xfrm>
            <a:off x="8135735" y="4292592"/>
            <a:ext cx="2093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 dirty="0"/>
              <a:t>返答内容を取得</a:t>
            </a:r>
          </a:p>
        </p:txBody>
      </p:sp>
      <p:pic>
        <p:nvPicPr>
          <p:cNvPr id="22" name="図 21">
            <a:extLst>
              <a:ext uri="{FF2B5EF4-FFF2-40B4-BE49-F238E27FC236}">
                <a16:creationId xmlns:a16="http://schemas.microsoft.com/office/drawing/2014/main" id="{35B314B8-10C5-4B95-B15F-A4610FDAED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00916" y="3064864"/>
            <a:ext cx="426757" cy="615749"/>
          </a:xfrm>
          <a:prstGeom prst="rect">
            <a:avLst/>
          </a:prstGeom>
        </p:spPr>
      </p:pic>
      <p:pic>
        <p:nvPicPr>
          <p:cNvPr id="23" name="図 22">
            <a:extLst>
              <a:ext uri="{FF2B5EF4-FFF2-40B4-BE49-F238E27FC236}">
                <a16:creationId xmlns:a16="http://schemas.microsoft.com/office/drawing/2014/main" id="{5174C839-1786-49CF-9EB5-1426513A72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00916" y="4203833"/>
            <a:ext cx="426757" cy="615749"/>
          </a:xfrm>
          <a:prstGeom prst="rect">
            <a:avLst/>
          </a:prstGeom>
        </p:spPr>
      </p:pic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F672FBFE-D57C-4AEB-8B62-CECEC9D84ABC}"/>
              </a:ext>
            </a:extLst>
          </p:cNvPr>
          <p:cNvSpPr txBox="1"/>
          <p:nvPr/>
        </p:nvSpPr>
        <p:spPr>
          <a:xfrm>
            <a:off x="7138429" y="4805468"/>
            <a:ext cx="2778463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800" b="1" dirty="0"/>
              <a:t>4.</a:t>
            </a:r>
            <a:r>
              <a:rPr kumimoji="1" lang="ja-JP" altLang="en-US" sz="2800" b="1" dirty="0"/>
              <a:t>合成音声</a:t>
            </a:r>
          </a:p>
        </p:txBody>
      </p:sp>
      <p:pic>
        <p:nvPicPr>
          <p:cNvPr id="26" name="図 25">
            <a:extLst>
              <a:ext uri="{FF2B5EF4-FFF2-40B4-BE49-F238E27FC236}">
                <a16:creationId xmlns:a16="http://schemas.microsoft.com/office/drawing/2014/main" id="{D5BD5550-342F-4676-871C-3033960096E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37328" y="4514968"/>
            <a:ext cx="1591194" cy="542591"/>
          </a:xfrm>
          <a:prstGeom prst="rect">
            <a:avLst/>
          </a:prstGeom>
        </p:spPr>
      </p:pic>
      <p:pic>
        <p:nvPicPr>
          <p:cNvPr id="28" name="グラフィックス 27" descr="スピーカー">
            <a:extLst>
              <a:ext uri="{FF2B5EF4-FFF2-40B4-BE49-F238E27FC236}">
                <a16:creationId xmlns:a16="http://schemas.microsoft.com/office/drawing/2014/main" id="{220862F6-DFBE-4DE3-BA90-B205309BDC8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793337" y="4310917"/>
            <a:ext cx="1115586" cy="1334701"/>
          </a:xfrm>
          <a:prstGeom prst="rect">
            <a:avLst/>
          </a:prstGeom>
        </p:spPr>
      </p:pic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35D5B71C-5906-42FE-B6F8-04572C0D3D96}"/>
              </a:ext>
            </a:extLst>
          </p:cNvPr>
          <p:cNvSpPr txBox="1"/>
          <p:nvPr/>
        </p:nvSpPr>
        <p:spPr>
          <a:xfrm>
            <a:off x="3698568" y="5462601"/>
            <a:ext cx="14782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b="1" dirty="0"/>
              <a:t>スピーカー</a:t>
            </a:r>
          </a:p>
        </p:txBody>
      </p:sp>
      <p:pic>
        <p:nvPicPr>
          <p:cNvPr id="36" name="図 35">
            <a:extLst>
              <a:ext uri="{FF2B5EF4-FFF2-40B4-BE49-F238E27FC236}">
                <a16:creationId xmlns:a16="http://schemas.microsoft.com/office/drawing/2014/main" id="{BC0C9535-837B-4BB9-A659-C53B36E930B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178279" y="5437607"/>
            <a:ext cx="1816765" cy="536494"/>
          </a:xfrm>
          <a:prstGeom prst="rect">
            <a:avLst/>
          </a:prstGeom>
        </p:spPr>
      </p:pic>
      <p:pic>
        <p:nvPicPr>
          <p:cNvPr id="37" name="図 36">
            <a:extLst>
              <a:ext uri="{FF2B5EF4-FFF2-40B4-BE49-F238E27FC236}">
                <a16:creationId xmlns:a16="http://schemas.microsoft.com/office/drawing/2014/main" id="{395DE852-9D2E-42C5-B98F-06B27354C5A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017584" y="4544377"/>
            <a:ext cx="1231499" cy="536494"/>
          </a:xfrm>
          <a:prstGeom prst="rect">
            <a:avLst/>
          </a:prstGeom>
        </p:spPr>
      </p:pic>
      <p:pic>
        <p:nvPicPr>
          <p:cNvPr id="38" name="図 37">
            <a:extLst>
              <a:ext uri="{FF2B5EF4-FFF2-40B4-BE49-F238E27FC236}">
                <a16:creationId xmlns:a16="http://schemas.microsoft.com/office/drawing/2014/main" id="{CCBFF4C1-FBEF-461A-9B7C-85DA552F0DE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flipH="1">
            <a:off x="3008254" y="4881558"/>
            <a:ext cx="720828" cy="390178"/>
          </a:xfrm>
          <a:prstGeom prst="rect">
            <a:avLst/>
          </a:prstGeom>
        </p:spPr>
      </p:pic>
      <p:sp>
        <p:nvSpPr>
          <p:cNvPr id="41" name="四角形: 角を丸くする 40">
            <a:extLst>
              <a:ext uri="{FF2B5EF4-FFF2-40B4-BE49-F238E27FC236}">
                <a16:creationId xmlns:a16="http://schemas.microsoft.com/office/drawing/2014/main" id="{E255BE54-A907-4E51-B28B-662F86FDFC43}"/>
              </a:ext>
            </a:extLst>
          </p:cNvPr>
          <p:cNvSpPr/>
          <p:nvPr/>
        </p:nvSpPr>
        <p:spPr>
          <a:xfrm>
            <a:off x="6391007" y="1139125"/>
            <a:ext cx="4296567" cy="4467226"/>
          </a:xfrm>
          <a:prstGeom prst="round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4E816A29-8844-4812-9971-C780BB765D9E}"/>
              </a:ext>
            </a:extLst>
          </p:cNvPr>
          <p:cNvSpPr txBox="1"/>
          <p:nvPr/>
        </p:nvSpPr>
        <p:spPr>
          <a:xfrm>
            <a:off x="7184358" y="840273"/>
            <a:ext cx="2778462" cy="5232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ja-JP" altLang="en-US" sz="2800" b="1" dirty="0">
                <a:solidFill>
                  <a:srgbClr val="FF0000"/>
                </a:solidFill>
              </a:rPr>
              <a:t>メインシステム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C9D9E234-F83F-4DA0-8AAF-1BE5B299FF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68307" y="1524723"/>
            <a:ext cx="2052024" cy="400111"/>
          </a:xfrm>
          <a:prstGeom prst="rect">
            <a:avLst/>
          </a:prstGeom>
        </p:spPr>
      </p:pic>
      <p:pic>
        <p:nvPicPr>
          <p:cNvPr id="25" name="図 24">
            <a:extLst>
              <a:ext uri="{FF2B5EF4-FFF2-40B4-BE49-F238E27FC236}">
                <a16:creationId xmlns:a16="http://schemas.microsoft.com/office/drawing/2014/main" id="{BC10EA82-B9AA-4009-B093-97EFE112268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flipH="1">
            <a:off x="4905189" y="4882215"/>
            <a:ext cx="2015142" cy="402371"/>
          </a:xfrm>
          <a:prstGeom prst="rect">
            <a:avLst/>
          </a:prstGeom>
        </p:spPr>
      </p:pic>
      <p:sp>
        <p:nvSpPr>
          <p:cNvPr id="44" name="正方形/長方形 43">
            <a:extLst>
              <a:ext uri="{FF2B5EF4-FFF2-40B4-BE49-F238E27FC236}">
                <a16:creationId xmlns:a16="http://schemas.microsoft.com/office/drawing/2014/main" id="{047306FF-E7DC-4DC0-88D2-A756F368FC81}"/>
              </a:ext>
            </a:extLst>
          </p:cNvPr>
          <p:cNvSpPr/>
          <p:nvPr/>
        </p:nvSpPr>
        <p:spPr>
          <a:xfrm>
            <a:off x="590550" y="771524"/>
            <a:ext cx="11001375" cy="576262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吹き出し: 円形 44">
            <a:extLst>
              <a:ext uri="{FF2B5EF4-FFF2-40B4-BE49-F238E27FC236}">
                <a16:creationId xmlns:a16="http://schemas.microsoft.com/office/drawing/2014/main" id="{531847DC-7F7C-4390-9A1E-227AC00D9987}"/>
              </a:ext>
            </a:extLst>
          </p:cNvPr>
          <p:cNvSpPr/>
          <p:nvPr/>
        </p:nvSpPr>
        <p:spPr>
          <a:xfrm flipH="1">
            <a:off x="822976" y="868063"/>
            <a:ext cx="1587057" cy="820185"/>
          </a:xfrm>
          <a:prstGeom prst="wedgeEllipseCallout">
            <a:avLst>
              <a:gd name="adj1" fmla="val -39862"/>
              <a:gd name="adj2" fmla="val 49203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>
                <a:solidFill>
                  <a:schemeClr val="tx1"/>
                </a:solidFill>
              </a:rPr>
              <a:t>今日の</a:t>
            </a:r>
            <a:endParaRPr kumimoji="1" lang="en-US" altLang="ja-JP" b="1" dirty="0">
              <a:solidFill>
                <a:schemeClr val="tx1"/>
              </a:solidFill>
            </a:endParaRPr>
          </a:p>
          <a:p>
            <a:pPr algn="ctr"/>
            <a:r>
              <a:rPr kumimoji="1" lang="ja-JP" altLang="en-US" b="1" dirty="0">
                <a:solidFill>
                  <a:schemeClr val="tx1"/>
                </a:solidFill>
              </a:rPr>
              <a:t>天気は？</a:t>
            </a:r>
          </a:p>
        </p:txBody>
      </p:sp>
      <p:sp>
        <p:nvSpPr>
          <p:cNvPr id="46" name="吹き出し: 円形 45">
            <a:extLst>
              <a:ext uri="{FF2B5EF4-FFF2-40B4-BE49-F238E27FC236}">
                <a16:creationId xmlns:a16="http://schemas.microsoft.com/office/drawing/2014/main" id="{FF08C2EB-69D1-4D5F-B47A-54DEDBBB7AC2}"/>
              </a:ext>
            </a:extLst>
          </p:cNvPr>
          <p:cNvSpPr/>
          <p:nvPr/>
        </p:nvSpPr>
        <p:spPr>
          <a:xfrm flipH="1">
            <a:off x="3094543" y="3519517"/>
            <a:ext cx="2552747" cy="820185"/>
          </a:xfrm>
          <a:prstGeom prst="wedgeEllipseCallout">
            <a:avLst>
              <a:gd name="adj1" fmla="val 136"/>
              <a:gd name="adj2" fmla="val 737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>
                <a:solidFill>
                  <a:schemeClr val="tx1"/>
                </a:solidFill>
              </a:rPr>
              <a:t>今日は晴れです</a:t>
            </a:r>
            <a:endParaRPr kumimoji="1" lang="en-US" altLang="ja-JP" b="1" dirty="0">
              <a:solidFill>
                <a:schemeClr val="tx1"/>
              </a:solidFill>
            </a:endParaRPr>
          </a:p>
        </p:txBody>
      </p:sp>
      <p:sp>
        <p:nvSpPr>
          <p:cNvPr id="47" name="吹き出し: 円形 46">
            <a:extLst>
              <a:ext uri="{FF2B5EF4-FFF2-40B4-BE49-F238E27FC236}">
                <a16:creationId xmlns:a16="http://schemas.microsoft.com/office/drawing/2014/main" id="{2237FA94-2B9D-4AA8-B3A9-CAA8D2D3BA68}"/>
              </a:ext>
            </a:extLst>
          </p:cNvPr>
          <p:cNvSpPr/>
          <p:nvPr/>
        </p:nvSpPr>
        <p:spPr>
          <a:xfrm flipH="1">
            <a:off x="808268" y="3589438"/>
            <a:ext cx="2018397" cy="820185"/>
          </a:xfrm>
          <a:prstGeom prst="wedgeEllipseCallout">
            <a:avLst>
              <a:gd name="adj1" fmla="val -38615"/>
              <a:gd name="adj2" fmla="val 5431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 b="1" dirty="0">
                <a:solidFill>
                  <a:schemeClr val="tx1"/>
                </a:solidFill>
              </a:rPr>
              <a:t>ありがとう！</a:t>
            </a:r>
          </a:p>
        </p:txBody>
      </p:sp>
    </p:spTree>
    <p:extLst>
      <p:ext uri="{BB962C8B-B14F-4D97-AF65-F5344CB8AC3E}">
        <p14:creationId xmlns:p14="http://schemas.microsoft.com/office/powerpoint/2010/main" val="25541563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2E3DEE2-15B2-41D2-B23D-F1C98E238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システムの説明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4E9DB4D-AD63-40D6-B2AF-2976A28864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ja-JP" dirty="0"/>
              <a:t>1 </a:t>
            </a:r>
            <a:r>
              <a:rPr lang="ja-JP" altLang="en-US" dirty="0"/>
              <a:t>「今日の天気は？」→</a:t>
            </a:r>
            <a:r>
              <a:rPr lang="en-US" altLang="ja-JP" dirty="0"/>
              <a:t>【</a:t>
            </a:r>
            <a:r>
              <a:rPr lang="ja-JP" altLang="en-US" b="1" dirty="0">
                <a:solidFill>
                  <a:srgbClr val="FF0000"/>
                </a:solidFill>
              </a:rPr>
              <a:t>音声認識</a:t>
            </a:r>
            <a:r>
              <a:rPr lang="en-US" altLang="ja-JP" dirty="0"/>
              <a:t>】→</a:t>
            </a:r>
            <a:r>
              <a:rPr lang="ja-JP" altLang="en-US" dirty="0"/>
              <a:t>テキスト化</a:t>
            </a:r>
          </a:p>
          <a:p>
            <a:pPr marL="0" indent="0">
              <a:buNone/>
            </a:pPr>
            <a:r>
              <a:rPr lang="en-US" altLang="ja-JP" dirty="0"/>
              <a:t>2 </a:t>
            </a:r>
            <a:r>
              <a:rPr lang="ja-JP" altLang="en-US" dirty="0"/>
              <a:t>テキスト→</a:t>
            </a:r>
            <a:r>
              <a:rPr lang="en-US" altLang="ja-JP" dirty="0"/>
              <a:t>【</a:t>
            </a:r>
            <a:r>
              <a:rPr lang="ja-JP" altLang="en-US" b="1" dirty="0">
                <a:solidFill>
                  <a:srgbClr val="FF0000"/>
                </a:solidFill>
              </a:rPr>
              <a:t>機械学習</a:t>
            </a:r>
            <a:r>
              <a:rPr lang="en-US" altLang="ja-JP" dirty="0"/>
              <a:t>】→</a:t>
            </a:r>
            <a:r>
              <a:rPr lang="ja-JP" altLang="en-US" dirty="0"/>
              <a:t>質問内容を理解</a:t>
            </a:r>
          </a:p>
          <a:p>
            <a:pPr marL="0" indent="0">
              <a:buNone/>
            </a:pPr>
            <a:r>
              <a:rPr lang="en-US" altLang="ja-JP" dirty="0"/>
              <a:t>3 </a:t>
            </a:r>
            <a:r>
              <a:rPr lang="ja-JP" altLang="en-US" dirty="0"/>
              <a:t>質問内容→</a:t>
            </a:r>
            <a:r>
              <a:rPr lang="en-US" altLang="ja-JP" dirty="0"/>
              <a:t>【</a:t>
            </a:r>
            <a:r>
              <a:rPr lang="ja-JP" altLang="en-US" b="1" dirty="0">
                <a:solidFill>
                  <a:srgbClr val="FF0000"/>
                </a:solidFill>
              </a:rPr>
              <a:t>スクレイピング</a:t>
            </a:r>
            <a:r>
              <a:rPr lang="en-US" altLang="ja-JP" dirty="0"/>
              <a:t>】</a:t>
            </a:r>
            <a:r>
              <a:rPr lang="ja-JP" altLang="en-US" dirty="0"/>
              <a:t>→返答内容を取得</a:t>
            </a:r>
            <a:r>
              <a:rPr lang="en-US" altLang="ja-JP" dirty="0"/>
              <a:t>(</a:t>
            </a:r>
            <a:r>
              <a:rPr lang="ja-JP" altLang="en-US" dirty="0"/>
              <a:t>テキスト</a:t>
            </a:r>
            <a:r>
              <a:rPr lang="en-US" altLang="ja-JP" dirty="0"/>
              <a:t>)</a:t>
            </a:r>
          </a:p>
          <a:p>
            <a:pPr marL="0" indent="0">
              <a:buNone/>
            </a:pPr>
            <a:r>
              <a:rPr lang="en-US" altLang="ja-JP" dirty="0"/>
              <a:t>4</a:t>
            </a:r>
            <a:r>
              <a:rPr lang="ja-JP" altLang="en-US" dirty="0"/>
              <a:t> 返答内容を</a:t>
            </a:r>
            <a:r>
              <a:rPr lang="en-US" altLang="ja-JP" dirty="0"/>
              <a:t>【</a:t>
            </a:r>
            <a:r>
              <a:rPr lang="ja-JP" altLang="en-US" b="1" dirty="0">
                <a:solidFill>
                  <a:srgbClr val="FF0000"/>
                </a:solidFill>
              </a:rPr>
              <a:t>合成音声</a:t>
            </a:r>
            <a:r>
              <a:rPr lang="en-US" altLang="ja-JP" dirty="0"/>
              <a:t>】</a:t>
            </a:r>
            <a:r>
              <a:rPr lang="ja-JP" altLang="en-US" dirty="0"/>
              <a:t>で返答</a:t>
            </a:r>
            <a:endParaRPr lang="en-US" altLang="ja-JP" dirty="0"/>
          </a:p>
          <a:p>
            <a:pPr marL="0" indent="0">
              <a:buNone/>
            </a:pPr>
            <a:endParaRPr kumimoji="1" lang="en-US" altLang="ja-JP" dirty="0"/>
          </a:p>
          <a:p>
            <a:pPr marL="0" indent="0">
              <a:buNone/>
            </a:pPr>
            <a:r>
              <a:rPr lang="en-US" altLang="ja-JP" dirty="0"/>
              <a:t>※</a:t>
            </a:r>
            <a:r>
              <a:rPr lang="ja-JP" altLang="en-US" dirty="0"/>
              <a:t>図のがわかりやすい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033840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38862F3-41A2-42B3-98BD-30932DC1D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81877"/>
            <a:ext cx="10515600" cy="1152939"/>
          </a:xfrm>
        </p:spPr>
        <p:txBody>
          <a:bodyPr>
            <a:normAutofit fontScale="90000"/>
          </a:bodyPr>
          <a:lstStyle/>
          <a:p>
            <a:r>
              <a:rPr lang="en-US" altLang="ja-JP" dirty="0"/>
              <a:t>【</a:t>
            </a:r>
            <a:r>
              <a:rPr lang="ja-JP" altLang="en-US" dirty="0"/>
              <a:t>音声認識</a:t>
            </a:r>
            <a:r>
              <a:rPr lang="en-US" altLang="ja-JP" dirty="0"/>
              <a:t>】</a:t>
            </a:r>
            <a:r>
              <a:rPr lang="ja-JP" altLang="en-US" dirty="0"/>
              <a:t>→ </a:t>
            </a:r>
            <a:r>
              <a:rPr lang="en-US" altLang="ja-JP" dirty="0"/>
              <a:t>Julius</a:t>
            </a:r>
            <a:br>
              <a:rPr lang="en-US" altLang="ja-JP" dirty="0"/>
            </a:b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01899F0-246A-45A7-B30D-83F9682134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音声データから、文字データを生成できる</a:t>
            </a:r>
            <a:endParaRPr lang="en-US" altLang="ja-JP" dirty="0"/>
          </a:p>
          <a:p>
            <a:r>
              <a:rPr lang="ja-JP" altLang="en-US" dirty="0"/>
              <a:t>マイクからリアルタイムの音声データを入力できる</a:t>
            </a:r>
            <a:endParaRPr lang="en-US" altLang="ja-JP" dirty="0"/>
          </a:p>
          <a:p>
            <a:r>
              <a:rPr lang="ja-JP" altLang="en-US" dirty="0"/>
              <a:t>オープンソースソフトウェア</a:t>
            </a:r>
          </a:p>
        </p:txBody>
      </p:sp>
    </p:spTree>
    <p:extLst>
      <p:ext uri="{BB962C8B-B14F-4D97-AF65-F5344CB8AC3E}">
        <p14:creationId xmlns:p14="http://schemas.microsoft.com/office/powerpoint/2010/main" val="23388799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68D1E52-1FE3-424C-A02A-A92FBB994C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【</a:t>
            </a:r>
            <a:r>
              <a:rPr lang="ja-JP" altLang="en-US" dirty="0"/>
              <a:t>機械学習</a:t>
            </a:r>
            <a:r>
              <a:rPr lang="en-US" altLang="ja-JP" dirty="0"/>
              <a:t>】→ TensorFlow(?)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0DB5DBE-E7E6-43F0-8747-65CE319F97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発話意図分類という仕組み</a:t>
            </a:r>
            <a:endParaRPr lang="en-US" altLang="ja-JP" dirty="0"/>
          </a:p>
          <a:p>
            <a:r>
              <a:rPr lang="ja-JP" altLang="en-US" dirty="0"/>
              <a:t>ニューラルネットワークを使用</a:t>
            </a:r>
            <a:endParaRPr lang="en-US" altLang="ja-JP" dirty="0"/>
          </a:p>
          <a:p>
            <a:r>
              <a:rPr lang="ja-JP" altLang="en-US" dirty="0"/>
              <a:t>与えられたテキストから、質問内容を判断</a:t>
            </a:r>
            <a:endParaRPr lang="en-US" altLang="ja-JP" dirty="0"/>
          </a:p>
          <a:p>
            <a:r>
              <a:rPr lang="ja-JP" altLang="en-US" dirty="0"/>
              <a:t>この部分は変更になる可能性が大いにある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3906733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377</TotalTime>
  <Words>488</Words>
  <Application>Microsoft Office PowerPoint</Application>
  <PresentationFormat>ワイド画面</PresentationFormat>
  <Paragraphs>98</Paragraphs>
  <Slides>20</Slides>
  <Notes>0</Notes>
  <HiddenSlides>0</HiddenSlides>
  <MMClips>1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20</vt:i4>
      </vt:variant>
    </vt:vector>
  </HeadingPairs>
  <TitlesOfParts>
    <vt:vector size="26" baseType="lpstr">
      <vt:lpstr>BIZ UDPゴシック</vt:lpstr>
      <vt:lpstr>游ゴシック</vt:lpstr>
      <vt:lpstr>游ゴシック Light</vt:lpstr>
      <vt:lpstr>Arial</vt:lpstr>
      <vt:lpstr>Palatino Linotype</vt:lpstr>
      <vt:lpstr>Office テーマ</vt:lpstr>
      <vt:lpstr>AIスピーカー　YoSiE</vt:lpstr>
      <vt:lpstr>AIスピーカー とは</vt:lpstr>
      <vt:lpstr>YoSiEの外見</vt:lpstr>
      <vt:lpstr>YoSiEの振る舞い</vt:lpstr>
      <vt:lpstr>機能の例</vt:lpstr>
      <vt:lpstr>PowerPoint プレゼンテーション</vt:lpstr>
      <vt:lpstr>システムの説明</vt:lpstr>
      <vt:lpstr>【音声認識】→ Julius </vt:lpstr>
      <vt:lpstr>【機械学習】→ TensorFlow(?)</vt:lpstr>
      <vt:lpstr>ニューラルネットワークとは</vt:lpstr>
      <vt:lpstr>【スクレイピング】→ beautifulsoup4</vt:lpstr>
      <vt:lpstr>スクレイピングの実行結果</vt:lpstr>
      <vt:lpstr>【合成音声】→ Open JTalk</vt:lpstr>
      <vt:lpstr>本体→Raspberry Pi(通称:ラズパイ)</vt:lpstr>
      <vt:lpstr>このプロジェクトの価値について</vt:lpstr>
      <vt:lpstr>プロジェクトの管理・進め方について</vt:lpstr>
      <vt:lpstr>【GitHub】</vt:lpstr>
      <vt:lpstr>【brabio】</vt:lpstr>
      <vt:lpstr>【slack】</vt:lpstr>
      <vt:lpstr>これから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AIスピーカーYoSiE</dc:title>
  <dc:creator>rikie</dc:creator>
  <cp:lastModifiedBy>力石 鈴之佑</cp:lastModifiedBy>
  <cp:revision>40</cp:revision>
  <dcterms:created xsi:type="dcterms:W3CDTF">2021-09-29T01:00:40Z</dcterms:created>
  <dcterms:modified xsi:type="dcterms:W3CDTF">2021-10-04T05:17:54Z</dcterms:modified>
</cp:coreProperties>
</file>